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9" r:id="rId4"/>
    <p:sldId id="261" r:id="rId5"/>
    <p:sldId id="27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0" r:id="rId14"/>
    <p:sldId id="271" r:id="rId15"/>
    <p:sldId id="272" r:id="rId16"/>
    <p:sldId id="273" r:id="rId17"/>
    <p:sldId id="274" r:id="rId18"/>
    <p:sldId id="275" r:id="rId19"/>
    <p:sldId id="276" r:id="rId20"/>
    <p:sldId id="259" r:id="rId21"/>
    <p:sldId id="279" r:id="rId22"/>
    <p:sldId id="282" r:id="rId23"/>
    <p:sldId id="280" r:id="rId24"/>
    <p:sldId id="283" r:id="rId25"/>
    <p:sldId id="281" r:id="rId26"/>
    <p:sldId id="278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4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EEA25-4385-4105-BB9D-CD385C07D243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00D8E-A496-4438-9C75-C16F272881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00D8E-A496-4438-9C75-C16F272881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7893-D96A-4B6A-BFEA-1EB34096FEDB}" type="datetimeFigureOut">
              <a:rPr lang="ru-RU" smtClean="0"/>
              <a:pPr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70FC-A11A-471E-A664-5A19CCED4C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3.jpeg"/><Relationship Id="rId2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vsemir_s_-_gusli_-_naigrysh.mp3" TargetMode="Externa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&#1044;.&#1056;&#1091;&#1089;&#1089;&#1086;&#1089;.%20&#1075;&#1080;&#1090;&#1072;&#1088;&#1072;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32-Sivas_halayi.mp3" TargetMode="External"/><Relationship Id="rId6" Type="http://schemas.openxmlformats.org/officeDocument/2006/relationships/image" Target="../media/image29.png"/><Relationship Id="rId5" Type="http://schemas.openxmlformats.org/officeDocument/2006/relationships/hyperlink" Target="http://www.classic-music.ru/oboe.html" TargetMode="Externa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11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4.png"/><Relationship Id="rId2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s6818.mp3" TargetMode="Externa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&#1082;&#1083;&#1072;&#1074;&#1077;&#1089;&#1080;&#1085;%20mp3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ilar_ilar_-_preludiya_dlya_lutni.mp3" TargetMode="External"/><Relationship Id="rId6" Type="http://schemas.openxmlformats.org/officeDocument/2006/relationships/hyperlink" Target="http://eomi.ws/" TargetMode="External"/><Relationship Id="rId5" Type="http://schemas.openxmlformats.org/officeDocument/2006/relationships/hyperlink" Target="http://eomi.ws/group/plucked/" TargetMode="Externa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johnsas_-_bah-organnaya_preludiya_1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Tchaikovsky_Iolanta_Arioso_No.1.mp3" TargetMode="Externa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Tureckiy_marsh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duet_orpheus_brahms_song.mp3" TargetMode="Externa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zvuk_-_arf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paganini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fp-twmoym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igorevsky_-_solo_na_trube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track01.mp3" TargetMode="Externa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Badinerie_aus_der_h-moll-Suite_(BWV_1067).mp3" TargetMode="Externa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%25BB&#1077;&#1090;__&#1065;&#1077;&#1083;&#1082;&#1091;&#1085;&#1095;&#1080;&#1082;__-_&#1058;&#1072;&#1085;&#1077;&#1094;_&#1060;&#1077;&#1080;_&#1044;&#1088;&#1072;&#1078;&#1077;.mp3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02%20-%20Ansambl%20Akkordeonistov%20-%20De%20Vogeltesdans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Beryoz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siegfried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shotlandskaya_volinka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D:\&#1052;&#1091;&#1079;&#1099;&#1082;&#1072;\1-4%20%20&#1082;&#1083;&#1072;&#1089;&#1089;\&#1060;&#1080;&#1083;&#1100;&#1084;&#1099;%20&#1080;%20&#1087;&#1088;&#1077;&#1079;&#1077;&#1085;&#1090;&#1072;&#1094;&#1080;&#1080;%202011\&#1084;&#1091;&#1079;&#1099;&#1082;&#1072;&#1083;&#1100;&#1085;&#1099;&#1081;%20&#1072;&#1083;&#1092;&#1072;&#1074;&#1080;&#1090;\&#1074;&#1080;&#1086;&#1083;&#1086;&#1085;&#1095;&#1077;&#1083;&#1100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a_AlgeriusBlw" pitchFamily="82" charset="-52"/>
              </a:rPr>
              <a:t>Музыкальный</a:t>
            </a:r>
            <a:r>
              <a:rPr lang="ru-RU" sz="5400" dirty="0" smtClean="0">
                <a:latin typeface="a_AlgeriusBrk" pitchFamily="82" charset="-52"/>
              </a:rPr>
              <a:t> алфавит</a:t>
            </a:r>
            <a:endParaRPr lang="ru-RU" sz="5400" dirty="0">
              <a:latin typeface="a_AlgeriusBrk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86058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37441C"/>
                </a:solidFill>
                <a:latin typeface="a_AlgeriusBlw" pitchFamily="82" charset="-52"/>
              </a:rPr>
              <a:t>Рассказ о музыкальных инструментах</a:t>
            </a:r>
            <a:endParaRPr lang="ru-RU" dirty="0">
              <a:solidFill>
                <a:srgbClr val="37441C"/>
              </a:solidFill>
              <a:latin typeface="a_AlgeriusBlw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-32" y="-24"/>
            <a:ext cx="9144032" cy="6858024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43636" y="500042"/>
            <a:ext cx="2398701" cy="57150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a_AlgeriusBlw" pitchFamily="82" charset="-52"/>
              </a:rPr>
              <a:t>гитара</a:t>
            </a:r>
            <a:endParaRPr lang="ru-RU" sz="3200" b="0" dirty="0">
              <a:solidFill>
                <a:schemeClr val="bg2">
                  <a:lumMod val="1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54ecf0ea705512c46b78360b7677a8f4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7666" y="214290"/>
            <a:ext cx="2909888" cy="3937596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3944240"/>
            <a:ext cx="4071966" cy="234228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84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3248" y="1428736"/>
            <a:ext cx="2885032" cy="40466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46324" y="500042"/>
            <a:ext cx="2468552" cy="56832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latin typeface="a_AlgeriusBlw" pitchFamily="82" charset="-52"/>
              </a:rPr>
              <a:t>гармонь</a:t>
            </a:r>
            <a:endParaRPr lang="ru-RU" sz="3200" b="0" dirty="0">
              <a:solidFill>
                <a:schemeClr val="bg2">
                  <a:lumMod val="1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4286256"/>
            <a:ext cx="19288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_AlgeriusBlw" pitchFamily="82" charset="-52"/>
              </a:rPr>
              <a:t>гусли</a:t>
            </a:r>
            <a:endParaRPr lang="ru-RU" sz="3200" dirty="0">
              <a:latin typeface="a_AlgeriusBlw" pitchFamily="82" charset="-52"/>
            </a:endParaRPr>
          </a:p>
        </p:txBody>
      </p:sp>
      <p:pic>
        <p:nvPicPr>
          <p:cNvPr id="10" name="Д.Руссос. 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143636" y="5643578"/>
            <a:ext cx="428628" cy="4286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00826" y="5572140"/>
            <a:ext cx="2643174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err="1" smtClean="0"/>
              <a:t>Д.Руссос</a:t>
            </a:r>
            <a:endParaRPr lang="ru-RU" sz="1700" b="1" dirty="0" smtClean="0"/>
          </a:p>
          <a:p>
            <a:pPr algn="ctr"/>
            <a:r>
              <a:rPr lang="ru-RU" sz="1700" b="1" dirty="0" smtClean="0"/>
              <a:t>«От сувенира к сувениру»</a:t>
            </a:r>
            <a:endParaRPr lang="ru-RU" sz="1700" b="1" dirty="0"/>
          </a:p>
        </p:txBody>
      </p:sp>
      <p:pic>
        <p:nvPicPr>
          <p:cNvPr id="16" name="vsemir_s_-_gusli_-_naigrysh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285720" y="5019684"/>
            <a:ext cx="428628" cy="42862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158" y="5643578"/>
            <a:ext cx="13573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Гусли </a:t>
            </a:r>
          </a:p>
          <a:p>
            <a:pPr algn="ctr"/>
            <a:r>
              <a:rPr lang="ru-RU" b="1" dirty="0" smtClean="0"/>
              <a:t>Наигрыш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12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22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домра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928670"/>
            <a:ext cx="4357718" cy="52864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Домра</a:t>
            </a:r>
            <a:r>
              <a:rPr lang="ru-RU" sz="1800" dirty="0" smtClean="0"/>
              <a:t> – струнный щипковый инструмент. Предки домры были известны ещё в </a:t>
            </a:r>
            <a:r>
              <a:rPr lang="en-US" sz="1800" dirty="0" smtClean="0"/>
              <a:t>IV</a:t>
            </a:r>
            <a:r>
              <a:rPr lang="ru-RU" sz="1800" dirty="0" smtClean="0"/>
              <a:t> в. до н.э. в Древней Ассирии. Инструмент назывался «танбур». Домра была одним из любимых инструментов скоморохов – бродячих актёров и музыкантов. К концу </a:t>
            </a:r>
            <a:r>
              <a:rPr lang="en-US" sz="1800" dirty="0" smtClean="0"/>
              <a:t>XVII </a:t>
            </a:r>
            <a:r>
              <a:rPr lang="ru-RU" sz="1800" dirty="0" smtClean="0"/>
              <a:t>века домра вышла из употребления. В 1895 году в Вятской губернии обнаружили небольшой струнный инструмент с овальным корпусом, он попал в руки В.В.Андреева, который в ту пору занимался восстановлением старинных народных музыкальных инструментов. Он разработал и сконструировал целое семейство трёхструнных домр, создав из них (совместно с балалайками и гуслями) первый оркестр русских народных инструментов. </a:t>
            </a:r>
          </a:p>
        </p:txBody>
      </p:sp>
      <p:pic>
        <p:nvPicPr>
          <p:cNvPr id="8" name="Рисунок 7" descr="Domra.jpg"/>
          <p:cNvPicPr>
            <a:picLocks noChangeAspect="1"/>
          </p:cNvPicPr>
          <p:nvPr/>
        </p:nvPicPr>
        <p:blipFill>
          <a:blip r:embed="rId4" cstate="print"/>
          <a:srcRect l="8593" t="13541" r="17969"/>
          <a:stretch>
            <a:fillRect/>
          </a:stretch>
        </p:blipFill>
        <p:spPr>
          <a:xfrm>
            <a:off x="4429124" y="571480"/>
            <a:ext cx="3829248" cy="338113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 descr="ETNO_DOMR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15074" y="3357562"/>
            <a:ext cx="2500330" cy="267004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pic>
        <p:nvPicPr>
          <p:cNvPr id="7" name="Рисунок 6" descr="music.jpg"/>
          <p:cNvPicPr>
            <a:picLocks noChangeAspect="1"/>
          </p:cNvPicPr>
          <p:nvPr/>
        </p:nvPicPr>
        <p:blipFill>
          <a:blip r:embed="rId4" cstate="print"/>
          <a:srcRect b="3846"/>
          <a:stretch>
            <a:fillRect/>
          </a:stretch>
        </p:blipFill>
        <p:spPr>
          <a:xfrm>
            <a:off x="3071802" y="357166"/>
            <a:ext cx="5907148" cy="39290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357166"/>
            <a:ext cx="2428892" cy="72705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зурна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4572008"/>
            <a:ext cx="8572560" cy="1714511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Этот древний инструмент, предшественник </a:t>
            </a:r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гобоя</a:t>
            </a:r>
            <a:r>
              <a:rPr lang="ru-RU" sz="18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1800" dirty="0" smtClean="0"/>
              <a:t> и сейчас широко известен в Армении и Грузии, Азербайджане и Дагестане, в Узбекистане и Таджикистане. </a:t>
            </a:r>
          </a:p>
          <a:p>
            <a:r>
              <a:rPr lang="ru-RU" sz="1800" dirty="0" smtClean="0"/>
              <a:t>Как правило, один зурначи (так называют исполнителя на зурне) играет мелодию, а другой вторит ему долгими протяжными звуками. Есть в этом ансамбле и третий музыкант: он выбивает сложный, прихотливый ритм на ударном инструменте.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76" y="1000108"/>
            <a:ext cx="2714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Зурна </a:t>
            </a:r>
            <a:r>
              <a:rPr lang="ru-RU" dirty="0" smtClean="0"/>
              <a:t>- деревянная трубка с раструбом и несколькими отверстиями на боковых стенках. Диапазон ее звучания невелик - около полутора октав, а тембр яркий и пронзительный. Поэтому играют на зурне обычно на открытом воздухе, сопровождая народные танцы.</a:t>
            </a:r>
          </a:p>
        </p:txBody>
      </p:sp>
      <p:pic>
        <p:nvPicPr>
          <p:cNvPr id="8" name="32-Sivas_halay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52688" y="500042"/>
            <a:ext cx="447676" cy="44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78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32" cy="68580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кларнет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5" name="Рисунок 4" descr="arm1037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3278">
            <a:off x="4643438" y="811348"/>
            <a:ext cx="3989098" cy="400052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4786346" cy="498317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Кларнет</a:t>
            </a:r>
            <a:r>
              <a:rPr lang="ru-RU" sz="1800" dirty="0" smtClean="0"/>
              <a:t> вместе с флейтой, гобоем и фаготом входит в группу деревянных духовых инструментов симфонического оркестра. Изготовляют кларнет из твёрдых пород  дерева (пальмовое, самшит), а также из эбонита и пластмассы. Появился кларнет </a:t>
            </a:r>
            <a:r>
              <a:rPr lang="ru-RU" sz="1800" dirty="0" err="1" smtClean="0"/>
              <a:t>ок</a:t>
            </a:r>
            <a:r>
              <a:rPr lang="ru-RU" sz="1800" dirty="0" smtClean="0"/>
              <a:t>. 300 лет назад, когда </a:t>
            </a:r>
            <a:r>
              <a:rPr lang="ru-RU" sz="1800" dirty="0" err="1" smtClean="0"/>
              <a:t>нюрнбергский</a:t>
            </a:r>
            <a:r>
              <a:rPr lang="ru-RU" sz="1800" dirty="0" smtClean="0"/>
              <a:t> мастер </a:t>
            </a:r>
            <a:r>
              <a:rPr lang="ru-RU" sz="1800" dirty="0" err="1" smtClean="0"/>
              <a:t>Деннер</a:t>
            </a:r>
            <a:r>
              <a:rPr lang="ru-RU" sz="1800" dirty="0" smtClean="0"/>
              <a:t> усовершенствовал старинную французскую свирель </a:t>
            </a:r>
            <a:r>
              <a:rPr lang="ru-RU" sz="1800" dirty="0" err="1" smtClean="0"/>
              <a:t>шалюмо</a:t>
            </a:r>
            <a:r>
              <a:rPr lang="ru-RU" sz="1800" dirty="0" smtClean="0"/>
              <a:t>. По словам Г.Берлиоза, «кларнет  - скрипка среди деревянных духовых инструментов». Звук его ясный (отсюда название кларнета, от латинского «</a:t>
            </a:r>
            <a:r>
              <a:rPr lang="ru-RU" sz="1800" dirty="0" err="1" smtClean="0"/>
              <a:t>кларус</a:t>
            </a:r>
            <a:r>
              <a:rPr lang="ru-RU" sz="1800" dirty="0" smtClean="0"/>
              <a:t>» – «ясный»), светлый, очень гибкий и выразительный.</a:t>
            </a:r>
          </a:p>
          <a:p>
            <a:r>
              <a:rPr lang="ru-RU" sz="1800" dirty="0" smtClean="0"/>
              <a:t>В передаче чувств он может соперничать с любым струнным инструментом. Поэтому кларнет часто звучит в музыке композиторов-романтиков.</a:t>
            </a:r>
            <a:endParaRPr lang="ru-RU" sz="1800" dirty="0"/>
          </a:p>
        </p:txBody>
      </p:sp>
      <p:pic>
        <p:nvPicPr>
          <p:cNvPr id="9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29322" y="416242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9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0" y="7722"/>
            <a:ext cx="9144032" cy="6858024"/>
          </a:xfr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4040188" cy="571504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клавесин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500042"/>
            <a:ext cx="4041775" cy="500066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ксилофон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0" name="Содержимое 9" descr="tumblr_kso9408b971qzcigmo1_50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785786" y="1071546"/>
            <a:ext cx="3217661" cy="3951288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43513989_1860_big.jpg"/>
          <p:cNvPicPr>
            <a:picLocks noChangeAspect="1"/>
          </p:cNvPicPr>
          <p:nvPr/>
        </p:nvPicPr>
        <p:blipFill>
          <a:blip r:embed="rId6" cstate="print"/>
          <a:srcRect l="9428" t="5509" r="6356" b="6038"/>
          <a:stretch>
            <a:fillRect/>
          </a:stretch>
        </p:blipFill>
        <p:spPr>
          <a:xfrm>
            <a:off x="4575572" y="1142984"/>
            <a:ext cx="4354146" cy="32861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клавесин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66672" y="4429132"/>
            <a:ext cx="519114" cy="519114"/>
          </a:xfrm>
          <a:prstGeom prst="rect">
            <a:avLst/>
          </a:prstGeom>
        </p:spPr>
      </p:pic>
      <p:pic>
        <p:nvPicPr>
          <p:cNvPr id="14" name="s6818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6286512" y="3929066"/>
            <a:ext cx="500066" cy="5000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44" y="5143512"/>
            <a:ext cx="43577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Клавесин</a:t>
            </a:r>
            <a:r>
              <a:rPr lang="ru-RU" dirty="0" smtClean="0"/>
              <a:t> - клавишный музыкальный инструмент, металлические струны которого защипываются плектром из пера или кожи. 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778415"/>
            <a:ext cx="43577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Ксилофон</a:t>
            </a:r>
            <a:r>
              <a:rPr lang="ru-RU" dirty="0" smtClean="0"/>
              <a:t> (от греческого «ксило» – «дерево» и «фон» – «звук») – ударный самозвучащий музыкальный инструмент, состоящий из деревянных брусочков с различными по высоте звуками.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768" y="3857628"/>
            <a:ext cx="16430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И.Дунаевский</a:t>
            </a:r>
          </a:p>
          <a:p>
            <a:pPr algn="ctr"/>
            <a:r>
              <a:rPr lang="ru-RU" dirty="0" smtClean="0"/>
              <a:t>«Полька»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9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9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7722"/>
            <a:ext cx="9144032" cy="6858024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4876" y="428604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лютня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1235722885dbb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1643042" y="142852"/>
            <a:ext cx="2938277" cy="235745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14282" y="2500306"/>
            <a:ext cx="4286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ЛИРА, </a:t>
            </a:r>
            <a:r>
              <a:rPr lang="ru-RU" dirty="0" smtClean="0"/>
              <a:t>струнный музыкальный инструмент в форме хомута с двумя изогнутыми стойками. Возникнув в доисторические времена на Ближнем Востоке, лира была одним из главных инструментов у евреев, а позднее у греков и римлян. Инструмент служил для сопровождения пению и как сольный инструмент. С закатом греко-римской цивилизации область распространения лиры переместилась в Северную Европу.  В наше время только финны, а также их сибирские родственники ханты и манси используют лиру.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42844" y="1571612"/>
            <a:ext cx="1785982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лира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1285860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1000108"/>
            <a:ext cx="428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Лютня</a:t>
            </a:r>
            <a:r>
              <a:rPr lang="ru-RU" dirty="0" smtClean="0"/>
              <a:t> — старинный </a:t>
            </a:r>
            <a:r>
              <a:rPr lang="ru-RU" dirty="0" smtClean="0">
                <a:hlinkClick r:id="rId5"/>
              </a:rPr>
              <a:t>струнный щипковый</a:t>
            </a:r>
            <a:r>
              <a:rPr lang="ru-RU" dirty="0" smtClean="0"/>
              <a:t> </a:t>
            </a:r>
            <a:r>
              <a:rPr lang="ru-RU" dirty="0" smtClean="0">
                <a:hlinkClick r:id="rId6"/>
              </a:rPr>
              <a:t>музыкальный инструмент</a:t>
            </a:r>
            <a:r>
              <a:rPr lang="ru-RU" dirty="0" smtClean="0"/>
              <a:t>. Слово “лютня”, вероятно, происходит от арабского слова “</a:t>
            </a:r>
            <a:r>
              <a:rPr lang="ru-RU" dirty="0" err="1" smtClean="0"/>
              <a:t>al‘ud</a:t>
            </a:r>
            <a:r>
              <a:rPr lang="ru-RU" dirty="0" smtClean="0"/>
              <a:t>” (“дерево”). Исполнитель на лютне называется лютнистом, а мастер-изготовитель — </a:t>
            </a:r>
            <a:r>
              <a:rPr lang="ru-RU" dirty="0" err="1" smtClean="0"/>
              <a:t>лютье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picture-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7" y="3286123"/>
            <a:ext cx="3758174" cy="2873897"/>
          </a:xfrm>
          <a:prstGeom prst="rect">
            <a:avLst/>
          </a:prstGeom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" name="ilar_ilar_-_preludiya_dlya_lut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929190" y="2714620"/>
            <a:ext cx="447676" cy="4476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29256" y="2786058"/>
            <a:ext cx="25717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Прелюдия для лютни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0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2" cy="685802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Маракасы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85720" y="1142984"/>
            <a:ext cx="4184651" cy="4572032"/>
          </a:xfrm>
        </p:spPr>
        <p:txBody>
          <a:bodyPr>
            <a:no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dirty="0" smtClean="0"/>
              <a:t>Маракасы</a:t>
            </a:r>
            <a:r>
              <a:rPr lang="ru-RU" sz="1800" dirty="0" smtClean="0"/>
              <a:t> </a:t>
            </a:r>
            <a:r>
              <a:rPr lang="ru-RU" sz="2000" dirty="0" smtClean="0"/>
              <a:t>— </a:t>
            </a:r>
            <a:r>
              <a:rPr lang="ru-RU" sz="2000" b="0" dirty="0" smtClean="0"/>
              <a:t>ударный парный музыкальный инструмент с неопределенной высотой звучания  латиноамериканского происхождения. Современные маракасы представляют собой шары с рукояткой, изготовленные из тонкостенного деревянного, пластмассового или металлического материала, и наполненные камешками, дробью, горохом или песком. Маракасы держат за рукоятку и встряхивают при игре, создавая таким образом звонко-шуршащий звук.</a:t>
            </a:r>
            <a:endParaRPr lang="ru-RU" sz="2000" b="0" dirty="0"/>
          </a:p>
        </p:txBody>
      </p:sp>
      <p:pic>
        <p:nvPicPr>
          <p:cNvPr id="10" name="Содержимое 9" descr="220px-Sambaball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500174"/>
            <a:ext cx="3891830" cy="44291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5571"/>
            <a:ext cx="9144032" cy="685802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4668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орган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1000108"/>
            <a:ext cx="4357718" cy="5126055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Орган </a:t>
            </a:r>
            <a:r>
              <a:rPr lang="ru-RU" sz="1800" dirty="0" smtClean="0"/>
              <a:t>– клавишный духовой инструмент. На сцене виден фасад органа с частью труб. Сотни их находятся за фасадом, </a:t>
            </a:r>
            <a:r>
              <a:rPr lang="ru-RU" sz="1800" dirty="0" err="1" smtClean="0"/>
              <a:t>распологаясь</a:t>
            </a:r>
            <a:r>
              <a:rPr lang="ru-RU" sz="1800" dirty="0" smtClean="0"/>
              <a:t> ярусами вверх и вниз, вправо и влево, уходят в глубину обширного помещения. У современных органов количество труб доходит до </a:t>
            </a:r>
          </a:p>
          <a:p>
            <a:r>
              <a:rPr lang="ru-RU" sz="1800" dirty="0" smtClean="0"/>
              <a:t>30 000. Самые большие высотой более 10 м, самые маленькие – 10 мм. Звук органа производит огромное впечатление. Гигантский инструмент обладает множеством различных тембров. Это как бы целый оркестр. В самом деле диапазон органа превышает диапазон всех инструментов оркестра. Орган известен с глубокой древности. Изготовление первого органа приписывают механику из Александрии </a:t>
            </a:r>
            <a:r>
              <a:rPr lang="ru-RU" sz="1800" dirty="0" err="1" smtClean="0"/>
              <a:t>Ктесибию</a:t>
            </a:r>
            <a:r>
              <a:rPr lang="ru-RU" sz="1800" dirty="0" smtClean="0"/>
              <a:t>, жившему в </a:t>
            </a:r>
            <a:r>
              <a:rPr lang="en-US" sz="1800" dirty="0" smtClean="0"/>
              <a:t>III</a:t>
            </a:r>
            <a:r>
              <a:rPr lang="ru-RU" sz="1800" dirty="0" smtClean="0"/>
              <a:t> в. до н.э. Это был водяной орган – гидравлос.</a:t>
            </a:r>
            <a:endParaRPr lang="ru-RU" sz="1800" dirty="0"/>
          </a:p>
        </p:txBody>
      </p:sp>
      <p:pic>
        <p:nvPicPr>
          <p:cNvPr id="8" name="Рисунок 7" descr="6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42852"/>
            <a:ext cx="3786214" cy="5019601"/>
          </a:xfrm>
          <a:prstGeom prst="round2Same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1264495092_post-9-12353816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2937" y="4500570"/>
            <a:ext cx="2476517" cy="1857388"/>
          </a:xfrm>
          <a:prstGeom prst="snip1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johnsas_-_bah-organnaya_preludiya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643834" y="5162560"/>
            <a:ext cx="428628" cy="428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00892" y="5572140"/>
            <a:ext cx="21431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И.-С. Бах </a:t>
            </a:r>
          </a:p>
          <a:p>
            <a:pPr algn="ctr"/>
            <a:r>
              <a:rPr lang="ru-RU" dirty="0" smtClean="0"/>
              <a:t>Органная прелюдия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321703" y="321447"/>
            <a:ext cx="142876" cy="714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59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5" y="-5570"/>
            <a:ext cx="9151428" cy="686357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43890" cy="512744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певческий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  </a:t>
            </a:r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голос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3429024" cy="519749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Певческий голос </a:t>
            </a:r>
            <a:r>
              <a:rPr lang="ru-RU" sz="1800" dirty="0" smtClean="0"/>
              <a:t>– естественный, данный природой музыкальный инструмент, звучание которого формируется гортанью.</a:t>
            </a:r>
          </a:p>
          <a:p>
            <a:r>
              <a:rPr lang="ru-RU" sz="1800" dirty="0" smtClean="0"/>
              <a:t>От обычного голоса – певческий отличается тембровым богатством и силой. Это дар природы, но, как и любой талант, он нуждается в развитии и совершенствовании. У певцов это называется постановкой голоса. Скрипач или пианист подолгу разучивают гаммы, чтобы стать виртуозом, так и певец должен научиться «играть» на своём природном инструменте.</a:t>
            </a:r>
            <a:endParaRPr lang="ru-RU" sz="1800" dirty="0"/>
          </a:p>
        </p:txBody>
      </p:sp>
      <p:pic>
        <p:nvPicPr>
          <p:cNvPr id="14" name="Рисунок 13" descr="121750647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214422"/>
            <a:ext cx="5027317" cy="2928958"/>
          </a:xfrm>
          <a:prstGeom prst="roundRect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Tchaikovsky_Iolanta_Arioso_No.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00628" y="4643446"/>
            <a:ext cx="519114" cy="5191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5008" y="4500570"/>
            <a:ext cx="300039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П.И.Чайковский.</a:t>
            </a:r>
          </a:p>
          <a:p>
            <a:pPr algn="ctr"/>
            <a:r>
              <a:rPr lang="ru-RU" dirty="0" smtClean="0"/>
              <a:t>Ариозо из оперы «Иоланта»</a:t>
            </a:r>
          </a:p>
          <a:p>
            <a:pPr algn="ctr"/>
            <a:r>
              <a:rPr lang="ru-RU" dirty="0" smtClean="0"/>
              <a:t>исп. Анна Нетребко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78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рояль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1071546"/>
            <a:ext cx="3500462" cy="5054617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В 1709г. Итальянский мастер </a:t>
            </a:r>
            <a:r>
              <a:rPr lang="ru-RU" sz="1800" dirty="0" err="1" smtClean="0"/>
              <a:t>Б.Кристофори</a:t>
            </a:r>
            <a:r>
              <a:rPr lang="ru-RU" sz="1800" dirty="0" smtClean="0"/>
              <a:t> из Флоренции  изготовил инструмент, в котором при помощи молоточков извлекались как громкие (форте), так и тихие (пиано) звуки. Поэтому инструмент и получил название «</a:t>
            </a:r>
            <a:r>
              <a:rPr lang="ru-RU" sz="2200" b="1" dirty="0" smtClean="0"/>
              <a:t>фортепиано</a:t>
            </a:r>
            <a:r>
              <a:rPr lang="ru-RU" sz="1800" dirty="0" smtClean="0"/>
              <a:t>». Целая система молоточков ударяет по струнам с любой быстротой и силой.  Среди многочисленных предшественников  фортепиано – клавесин и </a:t>
            </a:r>
            <a:r>
              <a:rPr lang="ru-RU" sz="1800" dirty="0" err="1" smtClean="0"/>
              <a:t>клавикорд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В наше время существует две основные разновидности фортепиано</a:t>
            </a:r>
            <a:r>
              <a:rPr lang="ru-RU" sz="2200" b="1" dirty="0" smtClean="0"/>
              <a:t>: рояль</a:t>
            </a:r>
            <a:r>
              <a:rPr lang="ru-RU" sz="1800" dirty="0" smtClean="0"/>
              <a:t>, предназначенный для концертного исполнительства, и </a:t>
            </a:r>
            <a:r>
              <a:rPr lang="ru-RU" sz="2200" b="1" dirty="0" smtClean="0"/>
              <a:t>пианино</a:t>
            </a:r>
            <a:r>
              <a:rPr lang="ru-RU" sz="1800" dirty="0" smtClean="0"/>
              <a:t>, используемое для домашнего </a:t>
            </a:r>
            <a:r>
              <a:rPr lang="ru-RU" sz="1800" dirty="0" err="1" smtClean="0"/>
              <a:t>музицирования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8" name="Рисунок 7" descr="C-Bechstein_E-2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28604"/>
            <a:ext cx="5087357" cy="3911612"/>
          </a:xfrm>
          <a:prstGeom prst="round2Same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Tureckiy_mar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357686" y="4500570"/>
            <a:ext cx="447676" cy="447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2066" y="4500570"/>
            <a:ext cx="342902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В.А.Моцарт «Турецкий марш»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178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-7428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арфа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4214842" cy="51435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Арфа </a:t>
            </a:r>
            <a:r>
              <a:rPr lang="ru-RU" sz="1800" dirty="0" smtClean="0"/>
              <a:t>– многострунный щипковый инструмент, один из древнейших в мире. На египетских фресках </a:t>
            </a:r>
            <a:r>
              <a:rPr lang="en-US" sz="1800" dirty="0" smtClean="0"/>
              <a:t>xv</a:t>
            </a:r>
            <a:r>
              <a:rPr lang="ru-RU" sz="1800" dirty="0" smtClean="0"/>
              <a:t> в.до н.э. изображались арфы, напоминающие лук охотника, натянутая тетива которого при выстреле издавала мелодичный звук. Около 1810 года старинная арфа была усовершенствована французским мастером </a:t>
            </a:r>
            <a:r>
              <a:rPr lang="ru-RU" sz="1800" dirty="0" err="1" smtClean="0"/>
              <a:t>Эраром</a:t>
            </a:r>
            <a:r>
              <a:rPr lang="ru-RU" sz="1800" dirty="0" smtClean="0"/>
              <a:t>. Она представляет собой большую деревянную раму треугольной формы, внутри которой натянуты 44 струны (иногда 46) разной длины и настройки. Тембр арфы нежный, серебристый, звук несильный, постепенно замирающий. В симфоническом оркестре появление арфы придаёт звучанию нарядность, красочность.</a:t>
            </a:r>
            <a:endParaRPr lang="ru-RU" sz="1800" dirty="0"/>
          </a:p>
        </p:txBody>
      </p:sp>
      <p:pic>
        <p:nvPicPr>
          <p:cNvPr id="7" name="Рисунок 6" descr="preview.jpg"/>
          <p:cNvPicPr>
            <a:picLocks noChangeAspect="1"/>
          </p:cNvPicPr>
          <p:nvPr/>
        </p:nvPicPr>
        <p:blipFill>
          <a:blip r:embed="rId5" cstate="print"/>
          <a:srcRect l="1587" t="3180" r="6350"/>
          <a:stretch>
            <a:fillRect/>
          </a:stretch>
        </p:blipFill>
        <p:spPr>
          <a:xfrm>
            <a:off x="4714876" y="571480"/>
            <a:ext cx="4143404" cy="5623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zvuk_-_arf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286512" y="428604"/>
            <a:ext cx="428628" cy="428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16" y="571480"/>
            <a:ext cx="1714512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Звучание арфы</a:t>
            </a:r>
            <a:endParaRPr lang="ru-RU" dirty="0"/>
          </a:p>
        </p:txBody>
      </p:sp>
      <p:pic>
        <p:nvPicPr>
          <p:cNvPr id="10" name="duet_orpheus_brahms_so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624126" y="5910282"/>
            <a:ext cx="519114" cy="5191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8992" y="5783065"/>
            <a:ext cx="12858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И.Брамс</a:t>
            </a:r>
          </a:p>
          <a:p>
            <a:pPr algn="ctr"/>
            <a:r>
              <a:rPr lang="ru-RU" dirty="0" smtClean="0"/>
              <a:t>Дуэт арф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95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1129"/>
            <a:ext cx="9158840" cy="6869129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скрипка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928670"/>
            <a:ext cx="4071966" cy="400052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Скрипка</a:t>
            </a:r>
            <a:r>
              <a:rPr lang="ru-RU" sz="1700" dirty="0" smtClean="0"/>
              <a:t> – струнный смычковый инструмент. Далёким её предком был народный инструмент славянского происхождения: долблёное деревянное корытце, покрытое плоской пластинкой, три струны, лукообразный смычок, стянутый на концах пучком волос из конского хвоста. На Руси смычковые были известны издавна. В северной башне Софийского собора в Киеве, построенного в </a:t>
            </a:r>
            <a:r>
              <a:rPr lang="en-US" sz="1700" dirty="0" smtClean="0"/>
              <a:t>XI</a:t>
            </a:r>
            <a:r>
              <a:rPr lang="ru-RU" sz="1700" dirty="0" smtClean="0"/>
              <a:t>в., есть фреска с изображением музыканта, играющего на смычковом инструменте.  Современная скрипка один из главных инструментов симфонического оркестра.</a:t>
            </a:r>
            <a:endParaRPr lang="ru-RU" sz="1700" dirty="0"/>
          </a:p>
        </p:txBody>
      </p:sp>
      <p:pic>
        <p:nvPicPr>
          <p:cNvPr id="8" name="Рисунок 7" descr="music.jpg"/>
          <p:cNvPicPr>
            <a:picLocks noChangeAspect="1"/>
          </p:cNvPicPr>
          <p:nvPr/>
        </p:nvPicPr>
        <p:blipFill>
          <a:blip r:embed="rId4" cstate="print"/>
          <a:srcRect b="4838"/>
          <a:stretch>
            <a:fillRect/>
          </a:stretch>
        </p:blipFill>
        <p:spPr>
          <a:xfrm>
            <a:off x="4101388" y="428604"/>
            <a:ext cx="4804475" cy="342902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agani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43438" y="4357694"/>
            <a:ext cx="447676" cy="447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6380" y="4143381"/>
            <a:ext cx="27860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Н.Паганини</a:t>
            </a:r>
          </a:p>
          <a:p>
            <a:pPr algn="ctr"/>
            <a:r>
              <a:rPr lang="ru-RU" b="1" dirty="0" err="1" smtClean="0"/>
              <a:t>Контабле</a:t>
            </a:r>
            <a:r>
              <a:rPr lang="ru-RU" b="1" dirty="0" smtClean="0"/>
              <a:t> ре-мажор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4282" y="4943315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Первые скрипки появились во Франции и Италии в начале </a:t>
            </a:r>
            <a:r>
              <a:rPr lang="en-US" dirty="0" smtClean="0"/>
              <a:t>XVI </a:t>
            </a:r>
            <a:r>
              <a:rPr lang="ru-RU" dirty="0" smtClean="0"/>
              <a:t>в. Вскоре их стали изготовлять по всей Европе. Но лучшими скрипками славилась Италия, давшая миру выдающихся скрипичных мастеров: Н.Амати, А.Гварнери, А.Страдивари. На их инструментах поныне играют выдающиеся скрипачи мира.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32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"/>
          <a:stretch>
            <a:fillRect/>
          </a:stretch>
        </p:blipFill>
        <p:spPr>
          <a:xfrm>
            <a:off x="0" y="-24"/>
            <a:ext cx="9144000" cy="6858024"/>
          </a:xfr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4071934" y="428604"/>
            <a:ext cx="4040188" cy="71438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саксофон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4" name="Содержимое 13" descr="pict7800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225198" y="500041"/>
            <a:ext cx="3489545" cy="5251765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fp-twmoy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24" y="5857892"/>
            <a:ext cx="500066" cy="500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7620" y="1142984"/>
            <a:ext cx="485778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1841г. в Париже бельгийский мастер А.Сакс сконструировал духовой инструмент, который был назван в честь изобретателя </a:t>
            </a:r>
            <a:r>
              <a:rPr lang="ru-RU" sz="2000" b="1" dirty="0" smtClean="0"/>
              <a:t>саксофоном</a:t>
            </a:r>
            <a:r>
              <a:rPr lang="ru-RU" dirty="0" smtClean="0"/>
              <a:t>. В настоящее время известно семь разновидностей саксофонов: сопрано, </a:t>
            </a:r>
            <a:r>
              <a:rPr lang="ru-RU" dirty="0" err="1" smtClean="0"/>
              <a:t>сопранино</a:t>
            </a:r>
            <a:r>
              <a:rPr lang="ru-RU" dirty="0" smtClean="0"/>
              <a:t>, альт, тенор, баритон, бас, контрабас. </a:t>
            </a:r>
          </a:p>
          <a:p>
            <a:r>
              <a:rPr lang="ru-RU" dirty="0" smtClean="0"/>
              <a:t>Саксофон обладает сильным, сочным, выразительным звуком, несколько «пряного» тембра, большими виртуозными техническими возможностями. Он входит в состав эстрадных, духовых оркестров, джазов и различных концертных ансамблей. Иногда саксофон используется в симфоническом оркестре, где его впервые применили Ж.Бизе, </a:t>
            </a:r>
            <a:r>
              <a:rPr lang="ru-RU" dirty="0" err="1" smtClean="0"/>
              <a:t>Ж.Массне</a:t>
            </a:r>
            <a:r>
              <a:rPr lang="ru-RU" dirty="0" smtClean="0"/>
              <a:t>, Дж.Мейербер.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75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571"/>
            <a:ext cx="9144032" cy="6858023"/>
          </a:xfrm>
        </p:spPr>
      </p:pic>
      <p:pic>
        <p:nvPicPr>
          <p:cNvPr id="8" name="Рисунок 7" descr="flu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29647" y="285728"/>
            <a:ext cx="5185559" cy="27985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43438" y="292222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свирель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2844" y="3000372"/>
            <a:ext cx="8786874" cy="3357586"/>
          </a:xfrm>
        </p:spPr>
        <p:txBody>
          <a:bodyPr>
            <a:noAutofit/>
          </a:bodyPr>
          <a:lstStyle/>
          <a:p>
            <a:r>
              <a:rPr lang="ru-RU" sz="1800" dirty="0" smtClean="0"/>
              <a:t>Русская свирель ещё недостаточно изучена. Специалисты давно пытаются соотнести бытующие свистковые инструменты с древнерусскими названиями. Наиболее часто летописцы употребляют три названия инструментов такого типа – </a:t>
            </a:r>
            <a:r>
              <a:rPr lang="ru-RU" sz="1800" b="1" dirty="0" smtClean="0"/>
              <a:t>свирель</a:t>
            </a:r>
            <a:r>
              <a:rPr lang="ru-RU" sz="1800" dirty="0" smtClean="0"/>
              <a:t>, </a:t>
            </a:r>
            <a:r>
              <a:rPr lang="ru-RU" sz="1800" b="1" dirty="0" smtClean="0"/>
              <a:t>сопель</a:t>
            </a:r>
            <a:r>
              <a:rPr lang="ru-RU" sz="1800" dirty="0" smtClean="0"/>
              <a:t> и </a:t>
            </a:r>
            <a:r>
              <a:rPr lang="ru-RU" sz="1800" b="1" dirty="0" smtClean="0"/>
              <a:t>цевница</a:t>
            </a:r>
            <a:r>
              <a:rPr lang="ru-RU" sz="1800" dirty="0" smtClean="0"/>
              <a:t>. По преданию, на свирели играл сын славянской богини любви Лады — Лель. Он делал себе весной свирель из прутиков березы.</a:t>
            </a:r>
          </a:p>
          <a:p>
            <a:r>
              <a:rPr lang="ru-RU" sz="1800" dirty="0" smtClean="0"/>
              <a:t>Слово “</a:t>
            </a:r>
            <a:r>
              <a:rPr lang="ru-RU" sz="1800" b="1" dirty="0" smtClean="0"/>
              <a:t>свирель</a:t>
            </a:r>
            <a:r>
              <a:rPr lang="ru-RU" sz="1800" dirty="0" smtClean="0"/>
              <a:t>” более древнее, чем “</a:t>
            </a:r>
            <a:r>
              <a:rPr lang="ru-RU" sz="1800" b="1" dirty="0" smtClean="0"/>
              <a:t>сопель</a:t>
            </a:r>
            <a:r>
              <a:rPr lang="ru-RU" sz="1800" dirty="0" smtClean="0"/>
              <a:t>“, поскольку оно встречается в общеславянском языке и, следовательно, существовало еще в эпоху, предшествовавшую разделению этого языка на восточную, западную и южную ветви. Однако относилось ли такое название к инструменту определенного вида сказать трудно: в древней Руси “</a:t>
            </a:r>
            <a:r>
              <a:rPr lang="ru-RU" sz="1800" dirty="0" err="1" smtClean="0"/>
              <a:t>свирцом</a:t>
            </a:r>
            <a:r>
              <a:rPr lang="ru-RU" sz="1800" dirty="0" smtClean="0"/>
              <a:t>”, “</a:t>
            </a:r>
            <a:r>
              <a:rPr lang="ru-RU" sz="1800" dirty="0" err="1" smtClean="0"/>
              <a:t>свирянином</a:t>
            </a:r>
            <a:r>
              <a:rPr lang="ru-RU" sz="1800" dirty="0" smtClean="0"/>
              <a:t>” называли исполнителя на любом духовом инструменте, кроме рога и трубы – “</a:t>
            </a:r>
            <a:r>
              <a:rPr lang="ru-RU" sz="1800" dirty="0" err="1" smtClean="0"/>
              <a:t>трубачея</a:t>
            </a:r>
            <a:r>
              <a:rPr lang="ru-RU" sz="1800" dirty="0" smtClean="0"/>
              <a:t>”.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32" cy="6858023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труба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1406" y="928670"/>
            <a:ext cx="4143404" cy="5429288"/>
          </a:xfrm>
        </p:spPr>
        <p:txBody>
          <a:bodyPr>
            <a:normAutofit/>
          </a:bodyPr>
          <a:lstStyle/>
          <a:p>
            <a:r>
              <a:rPr lang="ru-RU" sz="1700" dirty="0" smtClean="0"/>
              <a:t>Звонкий призывный голос трубы известен с древнейших времён пастухам, охотникам, воинам. Задолго до н.э. трубу знали египтяне, греки, римляне. В средние века труба активно участвовала в рыцарских церемониалах, играх и турнирах, в походе, на отдыхе, в бою. Впервые в оперный оркестр трубы ввёл итальянский композитор К.Монтеверди, когда в 1607г. сочинил фанфару из 5 самостоятельных партий труб в увертюре к своей первой опере «Орфей». В группе медных духовых инструментов симфонического оркестра труба – самый высокий по диапазону инструмент. Именно она придаёт звучанию оркестра удивительную торжественность, приподнятость.</a:t>
            </a:r>
            <a:endParaRPr lang="ru-RU" sz="1700" dirty="0"/>
          </a:p>
        </p:txBody>
      </p:sp>
      <p:pic>
        <p:nvPicPr>
          <p:cNvPr id="10" name="Рисунок 9" descr="P929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8623" y="428604"/>
            <a:ext cx="4762533" cy="35719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158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143248"/>
            <a:ext cx="3527754" cy="2732819"/>
          </a:xfrm>
          <a:prstGeom prst="rect">
            <a:avLst/>
          </a:prstGeom>
          <a:ln w="57150">
            <a:solidFill>
              <a:srgbClr val="FFFF00"/>
            </a:solidFill>
          </a:ln>
          <a:effectLst/>
          <a:scene3d>
            <a:camera prst="perspectiveContrastingLeftFacing"/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2" name="igorevsky_-_solo_na_trub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143372" y="5214950"/>
            <a:ext cx="590552" cy="5905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5857892"/>
            <a:ext cx="16430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Соло на трубе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290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328" y="7722"/>
            <a:ext cx="9133704" cy="6850278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туба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86314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тромбон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2" name="Содержимое 11" descr="ybb32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1971" y="1071546"/>
            <a:ext cx="3509963" cy="2357454"/>
          </a:xfrm>
        </p:spPr>
      </p:pic>
      <p:pic>
        <p:nvPicPr>
          <p:cNvPr id="13" name="Рисунок 12" descr="2_62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4876" y="1311209"/>
            <a:ext cx="4214842" cy="19034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44" y="3429000"/>
            <a:ext cx="442915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В группе медных духовых инструментов </a:t>
            </a:r>
            <a:r>
              <a:rPr lang="ru-RU" sz="2000" b="1" dirty="0" smtClean="0"/>
              <a:t>туба </a:t>
            </a:r>
            <a:r>
              <a:rPr lang="ru-RU" sz="1700" dirty="0" smtClean="0"/>
              <a:t>является самой низкой по звучанию. Она была сконструирована в 1835г. в Германии. Тубу отличает полнокровное, мощное звучание. Впервые тубу в симфонический оркестр ввёл Р.Вагнер.  В опере «Летучий голландец»он поручил ей солирующую роль, обогатив этим звучание оркестра новой инструментальной краской. Туба – участник духовых и эстрадных оркестров.</a:t>
            </a:r>
            <a:endParaRPr lang="ru-RU" sz="17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3429000"/>
            <a:ext cx="4357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Тромбон</a:t>
            </a:r>
            <a:r>
              <a:rPr lang="ru-RU" dirty="0" smtClean="0"/>
              <a:t> – ближайший родственник трубы, её басовая разновидность. Об этом говорит само название инструмента: в переводе с итальянского «тромбон» означает «</a:t>
            </a:r>
            <a:r>
              <a:rPr lang="ru-RU" dirty="0" err="1" smtClean="0"/>
              <a:t>трубища</a:t>
            </a:r>
            <a:r>
              <a:rPr lang="ru-RU" dirty="0" smtClean="0"/>
              <a:t>». Тромбон обладает мощным по динамике, блестящим по тембру, величественным, грозным и мужественным по характеру звуком. Впервые тромбон появился в </a:t>
            </a:r>
            <a:r>
              <a:rPr lang="en-US" dirty="0" smtClean="0"/>
              <a:t>XV</a:t>
            </a:r>
            <a:r>
              <a:rPr lang="ru-RU" dirty="0" smtClean="0"/>
              <a:t>в. как  басовая разновидность трубы.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-32" y="0"/>
            <a:ext cx="9144032" cy="6858024"/>
          </a:xfrm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3786214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фагот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5143504" y="357166"/>
            <a:ext cx="3470271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флейта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2" name="Содержимое 11" descr="_DSC2181_resiz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745918" y="1142984"/>
            <a:ext cx="4082172" cy="271464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Fah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9913" y="1071546"/>
            <a:ext cx="3089211" cy="34290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Badinerie_aus_der_h-moll-Suite_(BWV_106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214942" y="4429132"/>
            <a:ext cx="428628" cy="4286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57884" y="4211429"/>
            <a:ext cx="24288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Иоганн Себастьян Бах</a:t>
            </a:r>
          </a:p>
          <a:p>
            <a:pPr algn="ctr"/>
            <a:r>
              <a:rPr lang="ru-RU" b="1" dirty="0" smtClean="0"/>
              <a:t>«Шутка»</a:t>
            </a:r>
            <a:endParaRPr lang="ru-RU" b="1" dirty="0"/>
          </a:p>
        </p:txBody>
      </p:sp>
      <p:pic>
        <p:nvPicPr>
          <p:cNvPr id="16" name="track0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00034" y="3195638"/>
            <a:ext cx="447676" cy="447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4282" y="3857628"/>
            <a:ext cx="17145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Astor </a:t>
            </a:r>
            <a:r>
              <a:rPr lang="en-US" b="1" dirty="0" err="1" smtClean="0"/>
              <a:t>Piazzolla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«</a:t>
            </a:r>
            <a:r>
              <a:rPr lang="en-US" b="1" dirty="0" err="1" smtClean="0"/>
              <a:t>Libertango</a:t>
            </a:r>
            <a:r>
              <a:rPr lang="en-US" b="1" dirty="0" smtClean="0"/>
              <a:t>»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4643446"/>
            <a:ext cx="4357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Фагот</a:t>
            </a:r>
            <a:r>
              <a:rPr lang="ru-RU" dirty="0" smtClean="0"/>
              <a:t> – самый низкий по звучанию в группе деревянных духовых инструментов. Создан в 20-30-е гг. </a:t>
            </a:r>
            <a:r>
              <a:rPr lang="en-US" dirty="0" smtClean="0"/>
              <a:t>XVI </a:t>
            </a:r>
            <a:r>
              <a:rPr lang="ru-RU" dirty="0" smtClean="0"/>
              <a:t>в. в Италии. Используется фагот в симфоническом, духовом оркестрах и как сольный инструмент.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5046661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Флейта </a:t>
            </a:r>
            <a:r>
              <a:rPr lang="ru-RU" dirty="0" smtClean="0"/>
              <a:t>– деревянный духовой инструмент. Название его происходит от латинского слова  «</a:t>
            </a:r>
            <a:r>
              <a:rPr lang="ru-RU" dirty="0" err="1" smtClean="0"/>
              <a:t>флатус</a:t>
            </a:r>
            <a:r>
              <a:rPr lang="ru-RU" dirty="0" smtClean="0"/>
              <a:t>» - «дуновение»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39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13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-5570"/>
            <a:ext cx="9151428" cy="68635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431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цитра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857628"/>
            <a:ext cx="4143404" cy="221457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Цитра </a:t>
            </a:r>
            <a:r>
              <a:rPr lang="ru-RU" dirty="0" smtClean="0"/>
              <a:t>— (нем. </a:t>
            </a:r>
            <a:r>
              <a:rPr lang="ru-RU" dirty="0" err="1" smtClean="0"/>
              <a:t>Zither</a:t>
            </a:r>
            <a:r>
              <a:rPr lang="ru-RU" dirty="0" smtClean="0"/>
              <a:t>) - </a:t>
            </a:r>
            <a:r>
              <a:rPr lang="ru-RU" sz="1800" dirty="0" smtClean="0"/>
              <a:t>струнный щипковый музыкальный инструмент, получивший наибольшее распространение в Австрии и Германии в </a:t>
            </a:r>
            <a:r>
              <a:rPr lang="en-US" sz="1800" dirty="0" smtClean="0"/>
              <a:t>XIX</a:t>
            </a:r>
            <a:r>
              <a:rPr lang="ru-RU" sz="1800" dirty="0" smtClean="0"/>
              <a:t> в. Струны (в некоторых разновидностях до 40) натягиваются над грифом и вне грифа над декой.</a:t>
            </a:r>
            <a:endParaRPr lang="ru-RU" dirty="0"/>
          </a:p>
        </p:txBody>
      </p:sp>
      <p:pic>
        <p:nvPicPr>
          <p:cNvPr id="6" name="Рисунок 5" descr="guqin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142984"/>
            <a:ext cx="4279474" cy="26432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00628" y="285728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цинь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4643446"/>
            <a:ext cx="4286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Цинь</a:t>
            </a:r>
            <a:r>
              <a:rPr lang="ru-RU" sz="2000" b="1" dirty="0" smtClean="0"/>
              <a:t> –</a:t>
            </a:r>
            <a:r>
              <a:rPr lang="ru-RU" dirty="0" smtClean="0"/>
              <a:t> древний китайский щипковый музыкальный инструмент.</a:t>
            </a:r>
            <a:endParaRPr lang="ru-RU" dirty="0"/>
          </a:p>
        </p:txBody>
      </p:sp>
      <p:pic>
        <p:nvPicPr>
          <p:cNvPr id="9" name="Рисунок 8" descr="citra_580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11" y="1142984"/>
            <a:ext cx="3929612" cy="2621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24"/>
            <a:ext cx="9144032" cy="68580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челеста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00108"/>
            <a:ext cx="3786214" cy="512605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Самый молодой ударно-клавишный инструмент – </a:t>
            </a:r>
            <a:r>
              <a:rPr lang="ru-RU" sz="2000" b="1" dirty="0" smtClean="0"/>
              <a:t>челеста</a:t>
            </a:r>
            <a:r>
              <a:rPr lang="ru-RU" sz="1800" dirty="0" smtClean="0"/>
              <a:t> – имеет форму маленького пианино с металлическими, а иногда стеклянными пластинками вместо струн. Клавиатура – как у фортепиано. Челеста была сконструирована в 1886 году французским мастером </a:t>
            </a:r>
            <a:r>
              <a:rPr lang="ru-RU" sz="1800" dirty="0" err="1" smtClean="0"/>
              <a:t>О.Мюстелем</a:t>
            </a:r>
            <a:r>
              <a:rPr lang="ru-RU" sz="1800" dirty="0" smtClean="0"/>
              <a:t> на основе «</a:t>
            </a:r>
            <a:r>
              <a:rPr lang="ru-RU" sz="1800" dirty="0" err="1" smtClean="0"/>
              <a:t>камертонового</a:t>
            </a:r>
            <a:r>
              <a:rPr lang="ru-RU" sz="1800" dirty="0" smtClean="0"/>
              <a:t> клавира» (набор камертонов). Тембр её очень красив. Челеста самый тихий и нежный инструмент симфонического оркестра. Первым её применил в оркестре П.И.Чайковский. </a:t>
            </a:r>
            <a:endParaRPr lang="ru-RU" sz="1800" dirty="0"/>
          </a:p>
        </p:txBody>
      </p:sp>
      <p:pic>
        <p:nvPicPr>
          <p:cNvPr id="5" name="Рисунок 4" descr="1236176248_cheles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28604"/>
            <a:ext cx="4406900" cy="53467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286248" y="5429264"/>
            <a:ext cx="47863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П.И.Чайковский. </a:t>
            </a:r>
          </a:p>
          <a:p>
            <a:pPr algn="ctr"/>
            <a:r>
              <a:rPr lang="ru-RU" b="1" dirty="0" smtClean="0"/>
              <a:t>Танец Феи Драже из балета «Щелкунчик»</a:t>
            </a:r>
            <a:endParaRPr lang="ru-RU" b="1" dirty="0"/>
          </a:p>
        </p:txBody>
      </p:sp>
      <p:pic>
        <p:nvPicPr>
          <p:cNvPr id="7" name="%BBет__Щелкунчик__-_Танец_Феи_Драж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357554" y="5715016"/>
            <a:ext cx="500066" cy="452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4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3008313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альт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4857760"/>
            <a:ext cx="4429156" cy="142876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Альт </a:t>
            </a:r>
            <a:r>
              <a:rPr lang="ru-RU" sz="1800" dirty="0" smtClean="0"/>
              <a:t>– лишь чуть больше скрипки, но тембр более глуховатый, матовый оттенок. Альт – участник симфонического оркестра, смычкового квартета. Как сольный инструмент выступает редко.</a:t>
            </a:r>
            <a:endParaRPr lang="ru-RU" sz="1800" dirty="0"/>
          </a:p>
        </p:txBody>
      </p:sp>
      <p:pic>
        <p:nvPicPr>
          <p:cNvPr id="7" name="Рисунок 6" descr="%D0%BC%D1%83%D0%B7%D1%8B%D0%BA%D0%B0%D0%BD%D1%82%D1%8B-%D0%BD%D0%B0-%D1%81%D0%B2%D0%B0%D0%B4%D1%8C%D0%B1%D1%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000108"/>
            <a:ext cx="3714776" cy="37147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17273_27a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00500" y="1071546"/>
            <a:ext cx="3200590" cy="36433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29190" y="285728"/>
            <a:ext cx="3857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аккордеон</a:t>
            </a:r>
            <a:endParaRPr lang="ru-RU" sz="440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4857760"/>
            <a:ext cx="4286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Аккордеон</a:t>
            </a:r>
            <a:r>
              <a:rPr lang="ru-RU" dirty="0" smtClean="0"/>
              <a:t> – разновидность гармоники. В его правой клавиатуре расположены не кнопки, а клавиши фортепианного типа.  Чаще выступает как сольный инструмент.</a:t>
            </a:r>
            <a:endParaRPr lang="ru-RU" dirty="0"/>
          </a:p>
        </p:txBody>
      </p:sp>
      <p:pic>
        <p:nvPicPr>
          <p:cNvPr id="11" name="02 - Ansambl Akkordeonistov - De Vogeltesda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786314" y="4286256"/>
            <a:ext cx="500066" cy="500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57818" y="4357694"/>
            <a:ext cx="235745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Танец маленьких утят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13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786058"/>
            <a:ext cx="414340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_AlgeriusBlw" pitchFamily="82" charset="-52"/>
              </a:rPr>
              <a:t> </a:t>
            </a:r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барабаны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3286124"/>
            <a:ext cx="5214974" cy="2768601"/>
          </a:xfrm>
        </p:spPr>
        <p:txBody>
          <a:bodyPr>
            <a:noAutofit/>
          </a:bodyPr>
          <a:lstStyle/>
          <a:p>
            <a:r>
              <a:rPr lang="ru-RU" sz="2000" b="1" smtClean="0"/>
              <a:t>Барабан </a:t>
            </a:r>
            <a:r>
              <a:rPr lang="ru-RU" sz="1800" smtClean="0"/>
              <a:t>относится  к группе ударных музыкальных инструментов без определённой высоты. Ударные инструменты – самые древние инструменты мира. Первобытный человек выбивал ритм по костям мамонта, по дереву, глиняным кувшинам.  В современных симфонических и духовых оркестрах применяются два типа барабана – большой (инструмент низкого звучания, на нём эффектно звучат отдельные удары) и малый (играют на нём двумя деревянными палочками, выбивая дробь). </a:t>
            </a:r>
            <a:endParaRPr lang="ru-RU" sz="1800" dirty="0"/>
          </a:p>
        </p:txBody>
      </p:sp>
      <p:pic>
        <p:nvPicPr>
          <p:cNvPr id="8" name="Рисунок 7" descr="b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4188" y="430908"/>
            <a:ext cx="3412653" cy="5284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8728" y="405450"/>
            <a:ext cx="2357454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Малый барабан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5824855"/>
            <a:ext cx="2571768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Большой барабан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42844" y="7721"/>
            <a:ext cx="9001188" cy="6750891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балалайка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35716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бандура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2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00100" y="928670"/>
            <a:ext cx="2786082" cy="385309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Рисунок 11" descr="450px-Kozacka_piesn.jpg"/>
          <p:cNvPicPr>
            <a:picLocks noChangeAspect="1"/>
          </p:cNvPicPr>
          <p:nvPr/>
        </p:nvPicPr>
        <p:blipFill>
          <a:blip r:embed="rId5" cstate="print"/>
          <a:srcRect b="19000"/>
          <a:stretch>
            <a:fillRect/>
          </a:stretch>
        </p:blipFill>
        <p:spPr>
          <a:xfrm>
            <a:off x="5143504" y="1142984"/>
            <a:ext cx="3571882" cy="3857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" name="TextBox 12"/>
          <p:cNvSpPr txBox="1"/>
          <p:nvPr/>
        </p:nvSpPr>
        <p:spPr>
          <a:xfrm>
            <a:off x="571472" y="5301635"/>
            <a:ext cx="83582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Существуют инструменты, которые издавна считаются символом какого-либо народа: у испанцев  это гитара, у украинцев – </a:t>
            </a:r>
            <a:r>
              <a:rPr lang="ru-RU" sz="2000" b="1" dirty="0" smtClean="0"/>
              <a:t>бандура</a:t>
            </a:r>
            <a:r>
              <a:rPr lang="ru-RU" dirty="0" smtClean="0"/>
              <a:t>, у русских таким инструментом стала </a:t>
            </a:r>
            <a:r>
              <a:rPr lang="ru-RU" sz="2000" b="1" dirty="0" smtClean="0"/>
              <a:t>балалайка.</a:t>
            </a:r>
            <a:endParaRPr lang="ru-RU" sz="2000" b="1" dirty="0"/>
          </a:p>
        </p:txBody>
      </p:sp>
      <p:pic>
        <p:nvPicPr>
          <p:cNvPr id="10" name="Beryoz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7158" y="4857760"/>
            <a:ext cx="304800" cy="304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4348" y="4714884"/>
            <a:ext cx="364333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Русская народная песня «Берёза»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9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14612" y="285728"/>
            <a:ext cx="3429024" cy="714380"/>
          </a:xfrm>
        </p:spPr>
        <p:txBody>
          <a:bodyPr>
            <a:normAutofit fontScale="90000"/>
          </a:bodyPr>
          <a:lstStyle/>
          <a:p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валторна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928670"/>
            <a:ext cx="3829048" cy="5197493"/>
          </a:xfrm>
        </p:spPr>
        <p:txBody>
          <a:bodyPr/>
          <a:lstStyle/>
          <a:p>
            <a:r>
              <a:rPr lang="ru-RU" sz="2000" b="1" smtClean="0"/>
              <a:t>Валторна </a:t>
            </a:r>
            <a:r>
              <a:rPr lang="ru-RU" sz="1800" smtClean="0"/>
              <a:t>– медный духовой инструмент.</a:t>
            </a:r>
          </a:p>
          <a:p>
            <a:r>
              <a:rPr lang="ru-RU" sz="1800" smtClean="0"/>
              <a:t>Далёким предшественником валторны был охотничий рог, о чём свидетельствует и само название: в переводе с немецкого «валторна» означает «лесной рог».</a:t>
            </a:r>
          </a:p>
          <a:p>
            <a:r>
              <a:rPr lang="ru-RU" sz="1800" smtClean="0"/>
              <a:t> Валторна входит  в состав симфонического, духового оркестров, в различные камерные ансамбли как сольный инструмент.</a:t>
            </a:r>
          </a:p>
          <a:p>
            <a:r>
              <a:rPr lang="ru-RU" sz="1800" smtClean="0"/>
              <a:t>Среди своих ближайших соседей, медных  духовых инструментов, валторна выделяется особенно певучим, бархатистым и тёплым тембром, задумчиво-лирическим звучанием</a:t>
            </a:r>
            <a:r>
              <a:rPr lang="ru-RU" smtClean="0"/>
              <a:t>.</a:t>
            </a:r>
            <a:endParaRPr lang="ru-RU" dirty="0"/>
          </a:p>
        </p:txBody>
      </p:sp>
      <p:pic>
        <p:nvPicPr>
          <p:cNvPr id="7" name="Рисунок 6" descr="French_horn_fro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544397">
            <a:off x="4358033" y="2101501"/>
            <a:ext cx="4367202" cy="3106668"/>
          </a:xfrm>
          <a:prstGeom prst="rect">
            <a:avLst/>
          </a:prstGeom>
        </p:spPr>
      </p:pic>
      <p:pic>
        <p:nvPicPr>
          <p:cNvPr id="8" name="siegfrie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72066" y="5429264"/>
            <a:ext cx="590552" cy="590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3570" y="5286388"/>
            <a:ext cx="242889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Рихард</a:t>
            </a:r>
            <a:r>
              <a:rPr lang="ru-RU" b="1" dirty="0" smtClean="0"/>
              <a:t> Вагнер</a:t>
            </a:r>
            <a:r>
              <a:rPr lang="ru-RU" dirty="0" smtClean="0"/>
              <a:t>. </a:t>
            </a:r>
          </a:p>
          <a:p>
            <a:pPr algn="ctr"/>
            <a:r>
              <a:rPr lang="ru-RU" dirty="0" smtClean="0"/>
              <a:t>Сигнал </a:t>
            </a:r>
            <a:r>
              <a:rPr lang="ru-RU" dirty="0" err="1" smtClean="0"/>
              <a:t>Зигфрида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из оперы «</a:t>
            </a:r>
            <a:r>
              <a:rPr lang="ru-RU" dirty="0" err="1" smtClean="0"/>
              <a:t>Зигфрид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3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7722"/>
            <a:ext cx="9144032" cy="6858024"/>
          </a:xfr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виола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857752" y="285728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волынка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pic>
        <p:nvPicPr>
          <p:cNvPr id="11" name="Содержимое 10" descr="0454559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714348" y="1000108"/>
            <a:ext cx="2857520" cy="3585906"/>
          </a:xfrm>
        </p:spPr>
      </p:pic>
      <p:pic>
        <p:nvPicPr>
          <p:cNvPr id="12" name="Рисунок 11" descr="ae__528.jpg"/>
          <p:cNvPicPr>
            <a:picLocks noChangeAspect="1"/>
          </p:cNvPicPr>
          <p:nvPr/>
        </p:nvPicPr>
        <p:blipFill>
          <a:blip r:embed="rId5" cstate="print"/>
          <a:srcRect t="3794"/>
          <a:stretch>
            <a:fillRect/>
          </a:stretch>
        </p:blipFill>
        <p:spPr>
          <a:xfrm>
            <a:off x="6286512" y="1000108"/>
            <a:ext cx="2357500" cy="34290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Рисунок 12" descr="Bagpipe.jpg"/>
          <p:cNvPicPr>
            <a:picLocks noChangeAspect="1"/>
          </p:cNvPicPr>
          <p:nvPr/>
        </p:nvPicPr>
        <p:blipFill>
          <a:blip r:embed="rId6" cstate="print"/>
          <a:srcRect t="17143" b="18571"/>
          <a:stretch>
            <a:fillRect/>
          </a:stretch>
        </p:blipFill>
        <p:spPr>
          <a:xfrm>
            <a:off x="4000496" y="1071546"/>
            <a:ext cx="2889250" cy="185738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4" name="TextBox 13"/>
          <p:cNvSpPr txBox="1"/>
          <p:nvPr/>
        </p:nvSpPr>
        <p:spPr>
          <a:xfrm>
            <a:off x="142844" y="4778415"/>
            <a:ext cx="43577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Виолы </a:t>
            </a:r>
            <a:r>
              <a:rPr lang="ru-RU" dirty="0" smtClean="0"/>
              <a:t>– семейство струнных смычковых инструментов, господствовавших в европейской музыкальной культуре </a:t>
            </a:r>
            <a:r>
              <a:rPr lang="en-US" dirty="0" smtClean="0"/>
              <a:t>XV – XVIII </a:t>
            </a:r>
            <a:r>
              <a:rPr lang="ru-RU" dirty="0" smtClean="0"/>
              <a:t>веков. В настоящее время к виоле вновь возрождается интерес.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500570"/>
            <a:ext cx="442915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Волынка</a:t>
            </a:r>
            <a:r>
              <a:rPr lang="ru-RU" dirty="0" smtClean="0"/>
              <a:t> – представляет собой воздушный резервуар – мех( из шкуры телёнка или козла), в который вставлены 2-3 игровые трубки и одна для нагнетания воздуха. Распространена в Шотландии, встречается в Закарпатье, Прибалтике.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3571876"/>
            <a:ext cx="164307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Шотландская </a:t>
            </a:r>
          </a:p>
          <a:p>
            <a:pPr algn="ctr"/>
            <a:r>
              <a:rPr lang="ru-RU" dirty="0" smtClean="0"/>
              <a:t>волынка</a:t>
            </a:r>
            <a:endParaRPr lang="ru-RU" dirty="0"/>
          </a:p>
        </p:txBody>
      </p:sp>
      <p:pic>
        <p:nvPicPr>
          <p:cNvPr id="10" name="shotlandskaya_vol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286380" y="321468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5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29114" cy="1084248"/>
          </a:xfrm>
        </p:spPr>
        <p:txBody>
          <a:bodyPr>
            <a:noAutofit/>
          </a:bodyPr>
          <a:lstStyle/>
          <a:p>
            <a:r>
              <a:rPr lang="ru-RU" sz="44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виолончель</a:t>
            </a:r>
            <a:endParaRPr lang="ru-RU" sz="44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72066" y="1285860"/>
            <a:ext cx="3794131" cy="492922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Виолончель</a:t>
            </a:r>
            <a:r>
              <a:rPr lang="ru-RU" sz="1800" dirty="0" smtClean="0"/>
              <a:t> – струнный смычковый инструмент.  Появилась она в конце </a:t>
            </a:r>
            <a:r>
              <a:rPr lang="en-US" sz="1800" dirty="0" smtClean="0"/>
              <a:t>XV – </a:t>
            </a:r>
            <a:r>
              <a:rPr lang="ru-RU" sz="1800" dirty="0" smtClean="0"/>
              <a:t>начале </a:t>
            </a:r>
            <a:r>
              <a:rPr lang="en-US" sz="1800" dirty="0" smtClean="0"/>
              <a:t>XVI</a:t>
            </a:r>
            <a:r>
              <a:rPr lang="ru-RU" sz="1800" dirty="0" smtClean="0"/>
              <a:t> в. Своим созданием и совершенством обязана выдающимся скрипичным мастерам: братьям </a:t>
            </a:r>
            <a:r>
              <a:rPr lang="ru-RU" sz="1800" dirty="0" err="1" smtClean="0"/>
              <a:t>Маджини</a:t>
            </a:r>
            <a:r>
              <a:rPr lang="ru-RU" sz="1800" dirty="0" smtClean="0"/>
              <a:t>, </a:t>
            </a:r>
          </a:p>
          <a:p>
            <a:r>
              <a:rPr lang="ru-RU" sz="1800" dirty="0" smtClean="0"/>
              <a:t>Г. да Сало, Амати, Страдивари. Виолончель, более чем какой-либо другой инструмент из семейства смычковых, подходит для выражения силы, глубины чувств.  Виолончель большего размера, чем скрипка. Её звучание мужественно, но ей доступны и нежные, воздушные краски, лиризм, сосредоточенность, напевность </a:t>
            </a:r>
            <a:endParaRPr lang="ru-RU" sz="1800" dirty="0"/>
          </a:p>
        </p:txBody>
      </p:sp>
      <p:pic>
        <p:nvPicPr>
          <p:cNvPr id="7" name="Рисунок 6" descr="82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6283" y="2071678"/>
            <a:ext cx="4611469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виолонч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00166" y="5591188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15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396" y="-5570"/>
            <a:ext cx="9151428" cy="686357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428604"/>
            <a:ext cx="3008313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a_AlgeriusBlw" pitchFamily="82" charset="-52"/>
              </a:rPr>
              <a:t>гобой</a:t>
            </a:r>
            <a:endParaRPr lang="ru-RU" sz="4000" b="0" dirty="0">
              <a:solidFill>
                <a:schemeClr val="accent2">
                  <a:lumMod val="50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786182" y="285728"/>
            <a:ext cx="5214974" cy="600079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Гобой</a:t>
            </a:r>
            <a:r>
              <a:rPr lang="ru-RU" sz="1800" dirty="0" smtClean="0"/>
              <a:t> относится к группе деревянных духовых инструментов симфонического оркестра. Он входит также в состав духового оркестра, в различные камерные ансамбли. По звуку «ля» гобоя настраивается оркестр. </a:t>
            </a:r>
          </a:p>
          <a:p>
            <a:r>
              <a:rPr lang="ru-RU" sz="1800" dirty="0" smtClean="0"/>
              <a:t>Изобретение гобоя относят ко второй половине </a:t>
            </a:r>
            <a:r>
              <a:rPr lang="en-US" sz="1800" dirty="0" smtClean="0"/>
              <a:t> XVII </a:t>
            </a:r>
            <a:r>
              <a:rPr lang="ru-RU" sz="1800" dirty="0" smtClean="0"/>
              <a:t>века и приписывают это французским мастерам </a:t>
            </a:r>
            <a:r>
              <a:rPr lang="ru-RU" sz="1800" dirty="0" err="1" smtClean="0"/>
              <a:t>Филидору</a:t>
            </a:r>
            <a:r>
              <a:rPr lang="ru-RU" sz="1800" dirty="0" smtClean="0"/>
              <a:t> и </a:t>
            </a:r>
            <a:r>
              <a:rPr lang="ru-RU" sz="1800" dirty="0" err="1" smtClean="0"/>
              <a:t>Оттетеру</a:t>
            </a:r>
            <a:r>
              <a:rPr lang="ru-RU" sz="1800" dirty="0" smtClean="0"/>
              <a:t>. Впервые гобои нашли применение в балете </a:t>
            </a:r>
            <a:r>
              <a:rPr lang="ru-RU" sz="1800" dirty="0" err="1" smtClean="0"/>
              <a:t>Люлли</a:t>
            </a:r>
            <a:r>
              <a:rPr lang="ru-RU" sz="1800" dirty="0" smtClean="0"/>
              <a:t> «Большой Амур» в 1657г. и после этого стали широко использоваться в оркестре. </a:t>
            </a:r>
          </a:p>
          <a:p>
            <a:r>
              <a:rPr lang="ru-RU" sz="1800" dirty="0" smtClean="0"/>
              <a:t>Музыкальные образы, создаваемые гобоем, разнообразны. Ему лучше всего удаётся выразить лирические настроения, простые, чистые чувства, нежную любовь, покорную жалобу, горькие страдания. </a:t>
            </a:r>
          </a:p>
          <a:p>
            <a:r>
              <a:rPr lang="ru-RU" sz="1800" dirty="0" smtClean="0"/>
              <a:t>Разновидность гобоя – английский рожок (звучит несколько ниже гобоя, тембр немного гнусавый, «утиный»). Такой тембр выбрал С.С.Прокофьев для изображения утки в симфонической сказке «Петя и волк» </a:t>
            </a:r>
            <a:endParaRPr lang="ru-RU" sz="1800" dirty="0"/>
          </a:p>
        </p:txBody>
      </p:sp>
      <p:pic>
        <p:nvPicPr>
          <p:cNvPr id="7" name="Рисунок 6" descr="XGetDBPicServl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3093742" cy="4143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2294</Words>
  <Application>Microsoft Office PowerPoint</Application>
  <PresentationFormat>Экран (4:3)</PresentationFormat>
  <Paragraphs>147</Paragraphs>
  <Slides>27</Slides>
  <Notes>1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Музыкальный алфавит</vt:lpstr>
      <vt:lpstr>арфа</vt:lpstr>
      <vt:lpstr>альт</vt:lpstr>
      <vt:lpstr> барабаны</vt:lpstr>
      <vt:lpstr>Слайд 5</vt:lpstr>
      <vt:lpstr>валторна</vt:lpstr>
      <vt:lpstr>Слайд 7</vt:lpstr>
      <vt:lpstr>виолончель</vt:lpstr>
      <vt:lpstr>гобой</vt:lpstr>
      <vt:lpstr>Слайд 10</vt:lpstr>
      <vt:lpstr>домра</vt:lpstr>
      <vt:lpstr>зурна</vt:lpstr>
      <vt:lpstr>кларнет</vt:lpstr>
      <vt:lpstr>Слайд 14</vt:lpstr>
      <vt:lpstr>Слайд 15</vt:lpstr>
      <vt:lpstr>Маракасы</vt:lpstr>
      <vt:lpstr>орган</vt:lpstr>
      <vt:lpstr>певческий  голос</vt:lpstr>
      <vt:lpstr>рояль</vt:lpstr>
      <vt:lpstr>скрипка</vt:lpstr>
      <vt:lpstr>Слайд 21</vt:lpstr>
      <vt:lpstr>Слайд 22</vt:lpstr>
      <vt:lpstr>труба</vt:lpstr>
      <vt:lpstr>Слайд 24</vt:lpstr>
      <vt:lpstr>Слайд 25</vt:lpstr>
      <vt:lpstr>цитра</vt:lpstr>
      <vt:lpstr>челеста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Музыкальный алфавит</dc:title>
  <dc:creator>Admin</dc:creator>
  <cp:lastModifiedBy>админ</cp:lastModifiedBy>
  <cp:revision>137</cp:revision>
  <dcterms:created xsi:type="dcterms:W3CDTF">2010-07-19T04:15:47Z</dcterms:created>
  <dcterms:modified xsi:type="dcterms:W3CDTF">2017-01-27T05:56:52Z</dcterms:modified>
</cp:coreProperties>
</file>